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3" r:id="rId7"/>
    <p:sldId id="278" r:id="rId8"/>
    <p:sldId id="285" r:id="rId9"/>
    <p:sldId id="279" r:id="rId10"/>
    <p:sldId id="280" r:id="rId11"/>
    <p:sldId id="281" r:id="rId12"/>
    <p:sldId id="282" r:id="rId13"/>
    <p:sldId id="289" r:id="rId14"/>
    <p:sldId id="284" r:id="rId15"/>
    <p:sldId id="286" r:id="rId16"/>
    <p:sldId id="288" r:id="rId17"/>
    <p:sldId id="276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20" y="12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BDB22E9-0CC6-4890-8C54-391ABE8EAAB2}" type="datetime1">
              <a:rPr lang="ko-KR" altLang="en-US"/>
              <a:pPr lvl="0">
                <a:defRPr/>
              </a:pPr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1945FDD-0EC6-4932-9AD1-3E4C469C93E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6F26-9409-46AC-A137-1D456F60C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B6DD56-D73E-4A0D-BA8D-23F8C7E5B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B8E0D-AA41-48FB-B26D-474B9ADB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683B4-152E-4B14-8893-1C82137B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88C1F-F295-4709-B4C9-A798A2C1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CC0C9-1B1E-4452-B6D0-74574B5D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2F9E4D-C4F0-42A1-B694-42A9EECF5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6C581-2E59-4FBC-AEC1-E752B828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9FC99-878E-4470-A85B-D14AD85B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2DECE-EF04-48C6-8F1C-57C51581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7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58CC0-5B27-495F-9EF2-6E49566C2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D1107C-1ACC-41D7-A97A-129EF429C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92150-566E-496F-AEA5-4D231323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70935-C24C-41F0-8372-E8C82B18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6D88C-4D35-4962-8CC9-39E6ADFB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46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CEC3A-9B5A-40D5-97A3-76FA151E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2763B-6B53-4FFB-BF68-A16614987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33CE0-562F-4A3D-878F-0F44E669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B0D67-6B07-414A-8C2E-20C525AC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F61C29-0E3B-4349-A0E7-83E47D72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36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BECA5-E62D-4BA2-8E1A-9AA25C3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D34584-B498-4C35-A190-11A7D1F58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6CE03-63D9-4491-8D54-78E5BA24B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C074C-3BF1-4257-B8F7-4E24CCD3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E4DA5-5553-47DD-B64E-3A944153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3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4BA44-E21D-4E4D-AAA9-73006D41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C8801-6FEB-49D2-8464-B8ABBF8DF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B6FBD1-CC88-433E-BC87-15B92DE55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7162D-4A16-4137-8196-B0917B8D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4939CC-EB9F-40A1-A553-C510F1E5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FB290F-F753-4277-86FF-1BCF5EE3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6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D2CB7-7262-443F-8B08-F91255F0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0D4E23-2555-434B-AAF2-F094471F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BCAB81-ECCF-4B06-B4C9-35397A6CA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3576FE-9F5B-407A-8613-BF5DE9EA1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1FA2C5-E039-4803-B008-407AF7E26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537AD3-86B7-45AE-A6DC-A7BEC5B9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9D7097-1548-4B40-9669-EC7061B1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BE9B27-00FC-4447-9021-EA88386C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7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022A8-C12C-45E3-A766-E61E4CE6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F50BA3-1DDF-492A-8B51-22E01AC9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8037AB-4811-4921-B9EF-772CEF36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B35D6-DEBA-4C13-A087-B1D29C34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1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0AB8B1-C98C-4780-B7C4-53A0E2F8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22EAA1-6A44-49FC-80EB-ABB2752B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2A123-15D9-46DD-8DD9-0A5C41A8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2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6DA67-9674-49E0-BAEA-977AA03D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9B75-9A95-427F-9560-5F7064E3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1FEAB1-426B-4FD3-9B75-ECA33885D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869A86-E40F-4224-8A43-FEE74F8B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07F357-00B5-4053-974D-B45A06A1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6D9F5C-91CA-402A-B77A-36350057C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7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4C701-7ABE-49FC-8AE4-EB8B9A0F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78CCF2-DDB4-49D2-8C8C-ADCE318B2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AC8B0-94FF-4363-9244-350015D41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AE7CE-937E-4BCB-9853-B9CB9737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450DB-4AEB-402B-A909-8CE36AC94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6CEFB-8BBD-4FF6-B501-DF54C1BF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6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EEFB99-4469-4CB9-BE4C-86263EA5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7866C-0CEB-4B40-8C8B-C78D81C1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E4816-781D-4A81-BC73-7E3DD937E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0B7DA-9987-49DD-9E75-CF82CE4EF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0AE80-B3A8-4D24-8404-067F09107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3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A39D14-0BBB-4D38-A8F6-D9C2BD5BDDE6}"/>
              </a:ext>
            </a:extLst>
          </p:cNvPr>
          <p:cNvSpPr txBox="1"/>
          <p:nvPr/>
        </p:nvSpPr>
        <p:spPr>
          <a:xfrm>
            <a:off x="1562100" y="2505670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18E8C-46BE-421C-B50D-A499D84BA11F}"/>
              </a:ext>
            </a:extLst>
          </p:cNvPr>
          <p:cNvSpPr txBox="1"/>
          <p:nvPr/>
        </p:nvSpPr>
        <p:spPr>
          <a:xfrm>
            <a:off x="8299765" y="3552825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2015180030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2015182004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김하윤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05B998-E878-42F0-A842-6F59E20BC070}"/>
              </a:ext>
            </a:extLst>
          </p:cNvPr>
          <p:cNvCxnSpPr>
            <a:cxnSpLocks/>
          </p:cNvCxnSpPr>
          <p:nvPr/>
        </p:nvCxnSpPr>
        <p:spPr>
          <a:xfrm>
            <a:off x="1200150" y="340935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967AC5-27C4-4C6F-9132-9E3CE1763FFC}"/>
              </a:ext>
            </a:extLst>
          </p:cNvPr>
          <p:cNvSpPr txBox="1"/>
          <p:nvPr/>
        </p:nvSpPr>
        <p:spPr>
          <a:xfrm>
            <a:off x="7511087" y="3019067"/>
            <a:ext cx="3185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 교수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이형구 교수님</a:t>
            </a:r>
          </a:p>
        </p:txBody>
      </p:sp>
    </p:spTree>
    <p:extLst>
      <p:ext uri="{BB962C8B-B14F-4D97-AF65-F5344CB8AC3E}">
        <p14:creationId xmlns:p14="http://schemas.microsoft.com/office/powerpoint/2010/main" val="2314533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32F3F-289B-4841-9B46-0A4A31570CC3}"/>
              </a:ext>
            </a:extLst>
          </p:cNvPr>
          <p:cNvSpPr txBox="1"/>
          <p:nvPr/>
        </p:nvSpPr>
        <p:spPr>
          <a:xfrm>
            <a:off x="3764968" y="4390787"/>
            <a:ext cx="56861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정점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개의 사각형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메쉬를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테셀레이터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이용하여 분할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도메인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쉐이더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분할된 정점들의 높낮이를 조절하여 파도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왜곡 효과에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샘플링을 사용하여 물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두개 이상의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알파 매핑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깊이값을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이용하여 거리가 멀어질 경우 표면이 불투명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A33164A-21F3-4B46-B69C-D0285C7C8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37" y="1451550"/>
            <a:ext cx="4662062" cy="2902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7ED2D4-44BD-457A-881A-29E595E6F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49" y="1451550"/>
            <a:ext cx="4662063" cy="29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934AC741-A6C7-41B4-9430-E6D4FD13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595945"/>
            <a:ext cx="7058591" cy="4395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9A5E4-95B0-4CAE-ADF4-FE4E8016BC89}"/>
              </a:ext>
            </a:extLst>
          </p:cNvPr>
          <p:cNvSpPr txBox="1"/>
          <p:nvPr/>
        </p:nvSpPr>
        <p:spPr>
          <a:xfrm>
            <a:off x="8447402" y="5683448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현재는 평면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맵과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물만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82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구성원 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2FC062-5DF4-4AC6-A23D-80E4E976897C}"/>
              </a:ext>
            </a:extLst>
          </p:cNvPr>
          <p:cNvSpPr txBox="1"/>
          <p:nvPr/>
        </p:nvSpPr>
        <p:spPr>
          <a:xfrm>
            <a:off x="4020042" y="2202937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HY견고딕"/>
                <a:ea typeface="HY견고딕"/>
              </a:rPr>
              <a:t>이동규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7EE9F-62A6-426A-9303-2738C0760467}"/>
              </a:ext>
            </a:extLst>
          </p:cNvPr>
          <p:cNvSpPr txBox="1"/>
          <p:nvPr/>
        </p:nvSpPr>
        <p:spPr>
          <a:xfrm>
            <a:off x="6965515" y="2202937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dirty="0" err="1">
                <a:latin typeface="HY견고딕"/>
                <a:ea typeface="HY견고딕"/>
              </a:rPr>
              <a:t>김하윤</a:t>
            </a:r>
            <a:endParaRPr lang="ko-KR" altLang="en-US" sz="2000" dirty="0">
              <a:latin typeface="HY견고딕"/>
              <a:ea typeface="HY견고딕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693AE6-8CFE-4755-B130-EFE283D20437}"/>
              </a:ext>
            </a:extLst>
          </p:cNvPr>
          <p:cNvSpPr/>
          <p:nvPr/>
        </p:nvSpPr>
        <p:spPr>
          <a:xfrm>
            <a:off x="3026883" y="1942523"/>
            <a:ext cx="2940423" cy="3830032"/>
          </a:xfrm>
          <a:prstGeom prst="roundRect">
            <a:avLst>
              <a:gd name="adj" fmla="val 16667"/>
            </a:avLst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C8870A-9F49-41AE-9C57-42A5209C006E}"/>
              </a:ext>
            </a:extLst>
          </p:cNvPr>
          <p:cNvSpPr/>
          <p:nvPr/>
        </p:nvSpPr>
        <p:spPr>
          <a:xfrm>
            <a:off x="5972356" y="1942523"/>
            <a:ext cx="2940423" cy="3830032"/>
          </a:xfrm>
          <a:prstGeom prst="roundRect">
            <a:avLst>
              <a:gd name="adj" fmla="val 16667"/>
            </a:avLst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B97AB0-0296-432F-BAE9-56B5613F46AD}"/>
              </a:ext>
            </a:extLst>
          </p:cNvPr>
          <p:cNvSpPr/>
          <p:nvPr/>
        </p:nvSpPr>
        <p:spPr>
          <a:xfrm>
            <a:off x="5661191" y="2392476"/>
            <a:ext cx="558443" cy="2913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5142B-E1DD-4EA4-BCB0-1C5712247AD8}"/>
              </a:ext>
            </a:extLst>
          </p:cNvPr>
          <p:cNvSpPr txBox="1"/>
          <p:nvPr/>
        </p:nvSpPr>
        <p:spPr>
          <a:xfrm>
            <a:off x="3660498" y="2863461"/>
            <a:ext cx="1646605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후처리 구현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물 구현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 err="1">
                <a:latin typeface="HY견고딕"/>
                <a:ea typeface="HY견고딕"/>
              </a:rPr>
              <a:t>파티클</a:t>
            </a:r>
            <a:r>
              <a:rPr lang="ko-KR" altLang="en-US" dirty="0">
                <a:latin typeface="HY견고딕"/>
                <a:ea typeface="HY견고딕"/>
              </a:rPr>
              <a:t> 시스템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플레이어 구현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폰트 구현</a:t>
            </a:r>
            <a:endParaRPr lang="en-US" altLang="ko-KR" dirty="0">
              <a:latin typeface="HY견고딕"/>
              <a:ea typeface="HY견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2DD96E-A42E-4059-8BC0-86981B7DF577}"/>
              </a:ext>
            </a:extLst>
          </p:cNvPr>
          <p:cNvSpPr txBox="1"/>
          <p:nvPr/>
        </p:nvSpPr>
        <p:spPr>
          <a:xfrm>
            <a:off x="6101178" y="2850429"/>
            <a:ext cx="2569934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클라이언트 프레임워크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애니메이션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ko-KR" altLang="en-US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 err="1">
                <a:latin typeface="HY견고딕"/>
                <a:ea typeface="HY견고딕"/>
              </a:rPr>
              <a:t>범프매핑</a:t>
            </a:r>
            <a:r>
              <a:rPr lang="en-US" altLang="ko-KR" dirty="0">
                <a:latin typeface="HY견고딕"/>
                <a:ea typeface="HY견고딕"/>
              </a:rPr>
              <a:t>(</a:t>
            </a:r>
            <a:r>
              <a:rPr lang="ko-KR" altLang="en-US" dirty="0" err="1">
                <a:latin typeface="HY견고딕"/>
                <a:ea typeface="HY견고딕"/>
              </a:rPr>
              <a:t>노멀매핑</a:t>
            </a:r>
            <a:r>
              <a:rPr lang="en-US" altLang="ko-KR" dirty="0">
                <a:latin typeface="HY견고딕"/>
                <a:ea typeface="HY견고딕"/>
              </a:rPr>
              <a:t>)</a:t>
            </a: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 err="1">
                <a:latin typeface="HY견고딕"/>
                <a:ea typeface="HY견고딕"/>
              </a:rPr>
              <a:t>디퍼드</a:t>
            </a:r>
            <a:r>
              <a:rPr lang="ko-KR" altLang="en-US" dirty="0">
                <a:latin typeface="HY견고딕"/>
                <a:ea typeface="HY견고딕"/>
              </a:rPr>
              <a:t> 렌더링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맵</a:t>
            </a:r>
            <a:endParaRPr lang="en-US" altLang="ko-KR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391994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 Hub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06B8F5CA-BC9A-42FC-8D95-165A9CA47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51550"/>
            <a:ext cx="4879762" cy="477221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2E1B3E4-7EE1-43B4-B180-95C0D1AED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1" r="-293"/>
          <a:stretch/>
        </p:blipFill>
        <p:spPr>
          <a:xfrm>
            <a:off x="1135634" y="1435877"/>
            <a:ext cx="4960366" cy="47274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618AF-8B28-45FA-B853-486632B7EE65}"/>
              </a:ext>
            </a:extLst>
          </p:cNvPr>
          <p:cNvSpPr txBox="1"/>
          <p:nvPr/>
        </p:nvSpPr>
        <p:spPr>
          <a:xfrm>
            <a:off x="4081480" y="5129735"/>
            <a:ext cx="13997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2</a:t>
            </a:r>
            <a:r>
              <a:rPr lang="ko-KR" altLang="en-US" sz="1600" dirty="0">
                <a:latin typeface="HY견고딕"/>
                <a:ea typeface="HY견고딕"/>
              </a:rPr>
              <a:t>월 </a:t>
            </a:r>
            <a:r>
              <a:rPr lang="en-US" altLang="ko-KR" sz="1600" dirty="0">
                <a:latin typeface="HY견고딕"/>
                <a:ea typeface="HY견고딕"/>
              </a:rPr>
              <a:t>2</a:t>
            </a:r>
            <a:r>
              <a:rPr lang="ko-KR" altLang="en-US" sz="1600" dirty="0">
                <a:latin typeface="HY견고딕"/>
                <a:ea typeface="HY견고딕"/>
              </a:rPr>
              <a:t>일 이전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Git </a:t>
            </a:r>
            <a:r>
              <a:rPr lang="ko-KR" altLang="en-US" sz="1600" dirty="0">
                <a:latin typeface="HY견고딕"/>
                <a:ea typeface="HY견고딕"/>
              </a:rPr>
              <a:t>사용량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8634A-9986-4CAC-B4F0-7CF6DA5C221C}"/>
              </a:ext>
            </a:extLst>
          </p:cNvPr>
          <p:cNvSpPr txBox="1"/>
          <p:nvPr/>
        </p:nvSpPr>
        <p:spPr>
          <a:xfrm>
            <a:off x="9041846" y="5129734"/>
            <a:ext cx="13997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2</a:t>
            </a:r>
            <a:r>
              <a:rPr lang="ko-KR" altLang="en-US" sz="1600" dirty="0">
                <a:latin typeface="HY견고딕"/>
                <a:ea typeface="HY견고딕"/>
              </a:rPr>
              <a:t>월 </a:t>
            </a:r>
            <a:r>
              <a:rPr lang="en-US" altLang="ko-KR" sz="1600" dirty="0">
                <a:latin typeface="HY견고딕"/>
                <a:ea typeface="HY견고딕"/>
              </a:rPr>
              <a:t>2</a:t>
            </a:r>
            <a:r>
              <a:rPr lang="ko-KR" altLang="en-US" sz="1600" dirty="0">
                <a:latin typeface="HY견고딕"/>
                <a:ea typeface="HY견고딕"/>
              </a:rPr>
              <a:t>일 이후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Git </a:t>
            </a:r>
            <a:r>
              <a:rPr lang="ko-KR" altLang="en-US" sz="1600" dirty="0">
                <a:latin typeface="HY견고딕"/>
                <a:ea typeface="HY견고딕"/>
              </a:rPr>
              <a:t>사용량</a:t>
            </a:r>
            <a:endParaRPr lang="en-US" altLang="ko-KR" sz="1600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583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C9BA470-7E33-43DA-B84C-2D0507A8CFC6}"/>
              </a:ext>
            </a:extLst>
          </p:cNvPr>
          <p:cNvSpPr/>
          <p:nvPr/>
        </p:nvSpPr>
        <p:spPr>
          <a:xfrm>
            <a:off x="6915716" y="1763071"/>
            <a:ext cx="3332964" cy="62304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93AE96-ED51-4274-BF2E-4880EF6F7C08}"/>
              </a:ext>
            </a:extLst>
          </p:cNvPr>
          <p:cNvSpPr/>
          <p:nvPr/>
        </p:nvSpPr>
        <p:spPr>
          <a:xfrm>
            <a:off x="1669224" y="1754808"/>
            <a:ext cx="2948243" cy="62304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이슈와 진행 상황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문제점 및 보완책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FB3EBFB-AA88-49AB-8407-74FE01E2CE2B}"/>
              </a:ext>
            </a:extLst>
          </p:cNvPr>
          <p:cNvSpPr txBox="1"/>
          <p:nvPr/>
        </p:nvSpPr>
        <p:spPr>
          <a:xfrm>
            <a:off x="1819105" y="1774768"/>
            <a:ext cx="264848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게임에서 플레이어 모델을 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불러오지 못하는 현상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259F0C-CFD5-43FB-AE4C-010D07A0235C}"/>
              </a:ext>
            </a:extLst>
          </p:cNvPr>
          <p:cNvSpPr txBox="1"/>
          <p:nvPr/>
        </p:nvSpPr>
        <p:spPr>
          <a:xfrm>
            <a:off x="1669224" y="2866566"/>
            <a:ext cx="29482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3ds max</a:t>
            </a:r>
            <a:r>
              <a:rPr lang="ko-KR" altLang="en-US" sz="1600" dirty="0">
                <a:latin typeface="HY견고딕"/>
                <a:ea typeface="HY견고딕"/>
              </a:rPr>
              <a:t>로 수정 중 그러나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3ds max </a:t>
            </a:r>
            <a:r>
              <a:rPr lang="ko-KR" altLang="en-US" sz="1600" dirty="0">
                <a:latin typeface="HY견고딕"/>
                <a:ea typeface="HY견고딕"/>
              </a:rPr>
              <a:t>경험 전무로 지연됨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324E4E7-0604-4B8A-9991-67DC48895474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>
            <a:off x="3143346" y="2359543"/>
            <a:ext cx="0" cy="5070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597D2B-577F-4B7A-92D4-36E9A6A5A050}"/>
              </a:ext>
            </a:extLst>
          </p:cNvPr>
          <p:cNvSpPr txBox="1"/>
          <p:nvPr/>
        </p:nvSpPr>
        <p:spPr>
          <a:xfrm>
            <a:off x="6915716" y="1783031"/>
            <a:ext cx="333296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코로나로 인한 팀원간 비대면으로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게임 컨텐츠 개발 일정이</a:t>
            </a:r>
            <a:r>
              <a:rPr lang="en-US" altLang="ko-KR" sz="1600" dirty="0">
                <a:latin typeface="HY견고딕"/>
                <a:ea typeface="HY견고딕"/>
              </a:rPr>
              <a:t> </a:t>
            </a:r>
            <a:r>
              <a:rPr lang="ko-KR" altLang="en-US" sz="1600" dirty="0" err="1">
                <a:latin typeface="HY견고딕"/>
                <a:ea typeface="HY견고딕"/>
              </a:rPr>
              <a:t>미뤄짐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21030-FBD3-482A-AE2F-C9D252902F6E}"/>
              </a:ext>
            </a:extLst>
          </p:cNvPr>
          <p:cNvSpPr txBox="1"/>
          <p:nvPr/>
        </p:nvSpPr>
        <p:spPr>
          <a:xfrm>
            <a:off x="6641598" y="2874829"/>
            <a:ext cx="38811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역할이 분담된 기술 요소를 먼저 개발 중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대면 이후 집중적으로 컨텐츠 개발 예정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8C874EA-ADC3-4862-8B1B-C0800590DE97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8582194" y="2367806"/>
            <a:ext cx="4" cy="5070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A3C22-A6C6-4C1D-B840-590F6F5EBCA9}"/>
              </a:ext>
            </a:extLst>
          </p:cNvPr>
          <p:cNvSpPr txBox="1"/>
          <p:nvPr/>
        </p:nvSpPr>
        <p:spPr>
          <a:xfrm>
            <a:off x="2485117" y="4059627"/>
            <a:ext cx="134844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HY견고딕"/>
                <a:ea typeface="HY견고딕"/>
              </a:rPr>
              <a:t>맵 개발 지연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0CBC3-0F3F-4E02-9B2E-5966C47FEB0C}"/>
              </a:ext>
            </a:extLst>
          </p:cNvPr>
          <p:cNvSpPr txBox="1"/>
          <p:nvPr/>
        </p:nvSpPr>
        <p:spPr>
          <a:xfrm>
            <a:off x="1595457" y="5055711"/>
            <a:ext cx="31277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현재 최우선적으로 개발 진행 중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D6C1A2-8DFB-4D0B-A1C1-8A6FB4559C0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159341" y="4398181"/>
            <a:ext cx="6" cy="65753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14E0EA3-1D18-4B1D-8D32-E1B5C23CF604}"/>
              </a:ext>
            </a:extLst>
          </p:cNvPr>
          <p:cNvSpPr/>
          <p:nvPr/>
        </p:nvSpPr>
        <p:spPr>
          <a:xfrm>
            <a:off x="6641598" y="2874830"/>
            <a:ext cx="3881178" cy="6230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DE363FD-EB0D-4826-AA7F-F8B48D27787D}"/>
              </a:ext>
            </a:extLst>
          </p:cNvPr>
          <p:cNvSpPr/>
          <p:nvPr/>
        </p:nvSpPr>
        <p:spPr>
          <a:xfrm>
            <a:off x="1669211" y="2874829"/>
            <a:ext cx="2948252" cy="6230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5578066-C5AF-43B3-A25E-48B1B7CC9BB0}"/>
              </a:ext>
            </a:extLst>
          </p:cNvPr>
          <p:cNvSpPr/>
          <p:nvPr/>
        </p:nvSpPr>
        <p:spPr>
          <a:xfrm>
            <a:off x="2485117" y="4074382"/>
            <a:ext cx="1348448" cy="32275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D5EBFFC-6A9F-469C-83ED-6FA182EB5D58}"/>
              </a:ext>
            </a:extLst>
          </p:cNvPr>
          <p:cNvSpPr/>
          <p:nvPr/>
        </p:nvSpPr>
        <p:spPr>
          <a:xfrm>
            <a:off x="1347787" y="5045109"/>
            <a:ext cx="3623108" cy="3845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5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3466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 전 개발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3945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개발 일정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8">
            <a:extLst>
              <a:ext uri="{FF2B5EF4-FFF2-40B4-BE49-F238E27FC236}">
                <a16:creationId xmlns:a16="http://schemas.microsoft.com/office/drawing/2014/main" id="{2E791907-3391-4AF8-8C2F-5C8433C37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91120"/>
              </p:ext>
            </p:extLst>
          </p:nvPr>
        </p:nvGraphicFramePr>
        <p:xfrm>
          <a:off x="1060844" y="1853326"/>
          <a:ext cx="10070326" cy="4005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</a:tblGrid>
              <a:tr h="3481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항목</a:t>
                      </a: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12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4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8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레벨 디자인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>
                          <a:latin typeface="맑은 고딕"/>
                          <a:ea typeface="+mn-ea"/>
                        </a:rPr>
                        <a:t>클라이언트 프레임워크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플레이어 움직임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플레이어 인벤토리 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UI</a:t>
                      </a: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애니메이션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환경요소 배치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디퍼드 렌더링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strike="noStrike">
                          <a:latin typeface="맑은 고딕"/>
                          <a:ea typeface="맑은 고딕"/>
                        </a:rPr>
                        <a:t>파티클 시스템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테셀레이터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동물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노멀 매핑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하우징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20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충돌 처리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그림자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물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조명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날씨 구현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세부 레벨 디자인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인게임 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UI (</a:t>
                      </a: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폰트 등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914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디버깅</a:t>
                      </a:r>
                      <a:r>
                        <a:rPr lang="en-US" altLang="ko-KR" sz="10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및</a:t>
                      </a:r>
                      <a:r>
                        <a:rPr lang="en-US" altLang="ko-KR" sz="10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테스트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BED8B3-AB73-4BC9-B3C9-8D45E4D6EC91}"/>
              </a:ext>
            </a:extLst>
          </p:cNvPr>
          <p:cNvSpPr/>
          <p:nvPr/>
        </p:nvSpPr>
        <p:spPr>
          <a:xfrm>
            <a:off x="2200098" y="1579118"/>
            <a:ext cx="929329" cy="1227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김하윤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D51E18-89D5-4D04-9B42-B8C8A3514E67}"/>
              </a:ext>
            </a:extLst>
          </p:cNvPr>
          <p:cNvSpPr/>
          <p:nvPr/>
        </p:nvSpPr>
        <p:spPr>
          <a:xfrm>
            <a:off x="1060844" y="1592122"/>
            <a:ext cx="929329" cy="1227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이동규</a:t>
            </a:r>
          </a:p>
        </p:txBody>
      </p:sp>
    </p:spTree>
    <p:extLst>
      <p:ext uri="{BB962C8B-B14F-4D97-AF65-F5344CB8AC3E}">
        <p14:creationId xmlns:p14="http://schemas.microsoft.com/office/powerpoint/2010/main" val="410639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3466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 후 개발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3945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개발 일정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A47AEB07-08B0-45AB-9BB8-59BF34037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021323"/>
              </p:ext>
            </p:extLst>
          </p:nvPr>
        </p:nvGraphicFramePr>
        <p:xfrm>
          <a:off x="1060844" y="1853326"/>
          <a:ext cx="10070326" cy="4188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</a:tblGrid>
              <a:tr h="3481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항목</a:t>
                      </a: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12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4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8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레벨 디자인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>
                          <a:latin typeface="맑은 고딕"/>
                          <a:ea typeface="+mn-ea"/>
                        </a:rPr>
                        <a:t>클라이언트 프레임워크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플레이어 움직임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플레이어 인벤토리 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UI</a:t>
                      </a: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 err="1">
                          <a:latin typeface="맑은 고딕"/>
                          <a:ea typeface="맑은 고딕"/>
                        </a:rPr>
                        <a:t>스키닝</a:t>
                      </a: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 애니메이션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15736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환경요소 배치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디퍼드 렌더링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strike="noStrike" dirty="0" err="1">
                          <a:latin typeface="맑은 고딕"/>
                          <a:ea typeface="맑은 고딕"/>
                        </a:rPr>
                        <a:t>파티클</a:t>
                      </a:r>
                      <a:r>
                        <a:rPr lang="ko-KR" altLang="en-US" sz="1000" strike="noStrike" dirty="0">
                          <a:latin typeface="맑은 고딕"/>
                          <a:ea typeface="맑은 고딕"/>
                        </a:rPr>
                        <a:t> 시스템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4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물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동물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노멀 매핑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하우징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20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충돌 처리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그림자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아이템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조명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날씨 구현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세부 레벨 디자인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인게임 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UI (</a:t>
                      </a: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폰트 등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914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디버깅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및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테스트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8C216B7-6FAA-4FB1-A3AA-03AAC4432601}"/>
              </a:ext>
            </a:extLst>
          </p:cNvPr>
          <p:cNvSpPr/>
          <p:nvPr/>
        </p:nvSpPr>
        <p:spPr>
          <a:xfrm>
            <a:off x="2200098" y="1579118"/>
            <a:ext cx="929329" cy="1227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김하윤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0A68D-B315-42FC-96E1-C3ED6F8F24EB}"/>
              </a:ext>
            </a:extLst>
          </p:cNvPr>
          <p:cNvSpPr/>
          <p:nvPr/>
        </p:nvSpPr>
        <p:spPr>
          <a:xfrm>
            <a:off x="1060844" y="1592122"/>
            <a:ext cx="929329" cy="1227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이동규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ED81D9-1ECD-4CF2-A44E-6C43D643D7E6}"/>
              </a:ext>
            </a:extLst>
          </p:cNvPr>
          <p:cNvSpPr/>
          <p:nvPr/>
        </p:nvSpPr>
        <p:spPr>
          <a:xfrm>
            <a:off x="2623676" y="2142888"/>
            <a:ext cx="4935967" cy="3923205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84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89D314-C637-4E9E-947D-448763FA3CE1}"/>
              </a:ext>
            </a:extLst>
          </p:cNvPr>
          <p:cNvCxnSpPr>
            <a:cxnSpLocks/>
          </p:cNvCxnSpPr>
          <p:nvPr/>
        </p:nvCxnSpPr>
        <p:spPr>
          <a:xfrm>
            <a:off x="1347787" y="2903804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07602F-6AE9-44B4-BE0F-55FE2EDFDD1C}"/>
              </a:ext>
            </a:extLst>
          </p:cNvPr>
          <p:cNvSpPr txBox="1"/>
          <p:nvPr/>
        </p:nvSpPr>
        <p:spPr>
          <a:xfrm>
            <a:off x="8671112" y="2480817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36FB-13F6-49E8-A86D-6CF420F297BC}"/>
              </a:ext>
            </a:extLst>
          </p:cNvPr>
          <p:cNvSpPr txBox="1"/>
          <p:nvPr/>
        </p:nvSpPr>
        <p:spPr>
          <a:xfrm>
            <a:off x="4781376" y="2923449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데모 시연</a:t>
            </a:r>
            <a:endParaRPr lang="ko-KR" altLang="en-US" sz="44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13C020-10BD-47FA-8004-EF392DA9F117}"/>
              </a:ext>
            </a:extLst>
          </p:cNvPr>
          <p:cNvCxnSpPr>
            <a:cxnSpLocks/>
          </p:cNvCxnSpPr>
          <p:nvPr/>
        </p:nvCxnSpPr>
        <p:spPr>
          <a:xfrm>
            <a:off x="1347787" y="3737611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89D314-C637-4E9E-947D-448763FA3CE1}"/>
              </a:ext>
            </a:extLst>
          </p:cNvPr>
          <p:cNvCxnSpPr>
            <a:cxnSpLocks/>
          </p:cNvCxnSpPr>
          <p:nvPr/>
        </p:nvCxnSpPr>
        <p:spPr>
          <a:xfrm>
            <a:off x="1347787" y="2903804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07602F-6AE9-44B4-BE0F-55FE2EDFDD1C}"/>
              </a:ext>
            </a:extLst>
          </p:cNvPr>
          <p:cNvSpPr txBox="1"/>
          <p:nvPr/>
        </p:nvSpPr>
        <p:spPr>
          <a:xfrm>
            <a:off x="8671112" y="2480817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36FB-13F6-49E8-A86D-6CF420F297BC}"/>
              </a:ext>
            </a:extLst>
          </p:cNvPr>
          <p:cNvSpPr txBox="1"/>
          <p:nvPr/>
        </p:nvSpPr>
        <p:spPr>
          <a:xfrm>
            <a:off x="4442341" y="2903804"/>
            <a:ext cx="3307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THANKS YOU</a:t>
            </a:r>
            <a:endParaRPr lang="ko-KR" altLang="en-US" sz="44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13C020-10BD-47FA-8004-EF392DA9F117}"/>
              </a:ext>
            </a:extLst>
          </p:cNvPr>
          <p:cNvCxnSpPr>
            <a:cxnSpLocks/>
          </p:cNvCxnSpPr>
          <p:nvPr/>
        </p:nvCxnSpPr>
        <p:spPr>
          <a:xfrm>
            <a:off x="1347787" y="3737611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6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8E837C-1690-4391-829D-1C2E09DAC9F9}"/>
              </a:ext>
            </a:extLst>
          </p:cNvPr>
          <p:cNvSpPr txBox="1"/>
          <p:nvPr/>
        </p:nvSpPr>
        <p:spPr>
          <a:xfrm>
            <a:off x="2643686" y="36820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05A071-DA32-4D23-B01A-38988B580DE7}"/>
              </a:ext>
            </a:extLst>
          </p:cNvPr>
          <p:cNvCxnSpPr>
            <a:cxnSpLocks/>
          </p:cNvCxnSpPr>
          <p:nvPr/>
        </p:nvCxnSpPr>
        <p:spPr>
          <a:xfrm>
            <a:off x="1356828" y="1291530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2AABBC-8CE5-43EC-8AC4-C043F10C95BF}"/>
              </a:ext>
            </a:extLst>
          </p:cNvPr>
          <p:cNvSpPr txBox="1"/>
          <p:nvPr/>
        </p:nvSpPr>
        <p:spPr>
          <a:xfrm>
            <a:off x="4589240" y="1469098"/>
            <a:ext cx="303159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개요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조작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내용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 및 보완책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05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개발 일정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06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데모 시연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99957-AC0D-418E-8DEA-8224B9D106F2}"/>
              </a:ext>
            </a:extLst>
          </p:cNvPr>
          <p:cNvSpPr txBox="1"/>
          <p:nvPr/>
        </p:nvSpPr>
        <p:spPr>
          <a:xfrm>
            <a:off x="8605142" y="871121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71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5D726E-41BE-4206-BF88-2363416CC29D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A39AC4-E421-4058-BBAD-406F3B554DE7}"/>
              </a:ext>
            </a:extLst>
          </p:cNvPr>
          <p:cNvSpPr txBox="1"/>
          <p:nvPr/>
        </p:nvSpPr>
        <p:spPr>
          <a:xfrm>
            <a:off x="1347787" y="876597"/>
            <a:ext cx="411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E6DC8-D07D-4275-885E-ABE4DA659C34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4A730-B4EE-4602-A9E5-6EC8E493C5B2}"/>
              </a:ext>
            </a:extLst>
          </p:cNvPr>
          <p:cNvSpPr txBox="1"/>
          <p:nvPr/>
        </p:nvSpPr>
        <p:spPr>
          <a:xfrm>
            <a:off x="6410770" y="1969636"/>
            <a:ext cx="48846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무인도에서 자원을 수집하여 살아나가는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생존 게임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싱글 플레이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3D 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인칭 생존 게임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집을 자유롭게 지을 수 있는 하우징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CBCA1-3C03-4CC6-9651-80900F80BEC7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05285F-43E8-446B-832F-35A947015046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하얀색, 쥐고있는, 고양이, 흐린이(가) 표시된 사진&#10;&#10;자동 생성된 설명">
            <a:extLst>
              <a:ext uri="{FF2B5EF4-FFF2-40B4-BE49-F238E27FC236}">
                <a16:creationId xmlns:a16="http://schemas.microsoft.com/office/drawing/2014/main" id="{34A5D349-1266-4424-8165-211813030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6" y="1635150"/>
            <a:ext cx="4267541" cy="42675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7659C194-4656-4FCB-AD08-9F69AD995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0459" y="1993036"/>
            <a:ext cx="630311" cy="630311"/>
          </a:xfrm>
          <a:prstGeom prst="rect">
            <a:avLst/>
          </a:prstGeom>
        </p:spPr>
      </p:pic>
      <p:pic>
        <p:nvPicPr>
          <p:cNvPr id="17" name="그래픽 16" descr="모닥불">
            <a:extLst>
              <a:ext uri="{FF2B5EF4-FFF2-40B4-BE49-F238E27FC236}">
                <a16:creationId xmlns:a16="http://schemas.microsoft.com/office/drawing/2014/main" id="{19C8816F-D99F-49DA-8DDB-C231B689E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0459" y="4001183"/>
            <a:ext cx="630311" cy="630311"/>
          </a:xfrm>
          <a:prstGeom prst="rect">
            <a:avLst/>
          </a:prstGeom>
        </p:spPr>
      </p:pic>
      <p:pic>
        <p:nvPicPr>
          <p:cNvPr id="19" name="그래픽 18" descr="객실">
            <a:extLst>
              <a:ext uri="{FF2B5EF4-FFF2-40B4-BE49-F238E27FC236}">
                <a16:creationId xmlns:a16="http://schemas.microsoft.com/office/drawing/2014/main" id="{F58CEF88-C84F-4C6C-BAEC-5FD2102D3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0844" y="4852133"/>
            <a:ext cx="630311" cy="630311"/>
          </a:xfrm>
          <a:prstGeom prst="rect">
            <a:avLst/>
          </a:prstGeom>
        </p:spPr>
      </p:pic>
      <p:pic>
        <p:nvPicPr>
          <p:cNvPr id="10" name="그래픽 9" descr="남자">
            <a:extLst>
              <a:ext uri="{FF2B5EF4-FFF2-40B4-BE49-F238E27FC236}">
                <a16:creationId xmlns:a16="http://schemas.microsoft.com/office/drawing/2014/main" id="{C94C3EC1-E815-4301-95CB-CE361968D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0458" y="3076252"/>
            <a:ext cx="630311" cy="6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9B08004-C264-41C2-B42E-FDD514D8C0B1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3BE06B-FA09-4A12-AB1C-AC5C0D096167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1EBD3-52AE-4AAE-989E-85010DEEA56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조작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AC5F52-53DB-41B5-8A95-DFB372D9B55D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973846-333A-48BC-A7D7-8F3417EF8372}"/>
              </a:ext>
            </a:extLst>
          </p:cNvPr>
          <p:cNvSpPr txBox="1"/>
          <p:nvPr/>
        </p:nvSpPr>
        <p:spPr>
          <a:xfrm>
            <a:off x="1347787" y="87659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10" name="그림 9" descr="키보드, 전자기기, 컴퓨터, 하얀색이(가) 표시된 사진&#10;&#10;자동 생성된 설명">
            <a:extLst>
              <a:ext uri="{FF2B5EF4-FFF2-40B4-BE49-F238E27FC236}">
                <a16:creationId xmlns:a16="http://schemas.microsoft.com/office/drawing/2014/main" id="{924DBF10-C68D-4169-8AA2-243292E5D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459" r="297" b="16190"/>
          <a:stretch/>
        </p:blipFill>
        <p:spPr>
          <a:xfrm>
            <a:off x="1347787" y="2051411"/>
            <a:ext cx="7850001" cy="2755178"/>
          </a:xfrm>
          <a:prstGeom prst="rect">
            <a:avLst/>
          </a:prstGeom>
        </p:spPr>
      </p:pic>
      <p:pic>
        <p:nvPicPr>
          <p:cNvPr id="11" name="그림 10" descr="옅은이(가) 표시된 사진&#10;&#10;자동 생성된 설명">
            <a:extLst>
              <a:ext uri="{FF2B5EF4-FFF2-40B4-BE49-F238E27FC236}">
                <a16:creationId xmlns:a16="http://schemas.microsoft.com/office/drawing/2014/main" id="{EC83A460-7C39-4FDF-B034-336995C8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398" y="1751899"/>
            <a:ext cx="3354201" cy="3354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1648DA-8014-426B-A257-4445F6541B2F}"/>
              </a:ext>
            </a:extLst>
          </p:cNvPr>
          <p:cNvSpPr txBox="1"/>
          <p:nvPr/>
        </p:nvSpPr>
        <p:spPr>
          <a:xfrm>
            <a:off x="2706463" y="2651735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w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368EE-1B1E-4FB0-B9BC-DAF73C2448F6}"/>
              </a:ext>
            </a:extLst>
          </p:cNvPr>
          <p:cNvSpPr txBox="1"/>
          <p:nvPr/>
        </p:nvSpPr>
        <p:spPr>
          <a:xfrm>
            <a:off x="2365805" y="3182079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E55EA-E6C5-4C1D-ACD6-164A410547D5}"/>
              </a:ext>
            </a:extLst>
          </p:cNvPr>
          <p:cNvSpPr txBox="1"/>
          <p:nvPr/>
        </p:nvSpPr>
        <p:spPr>
          <a:xfrm>
            <a:off x="2893588" y="3182079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47F4B-24B7-45E9-822C-461C685E513A}"/>
              </a:ext>
            </a:extLst>
          </p:cNvPr>
          <p:cNvSpPr txBox="1"/>
          <p:nvPr/>
        </p:nvSpPr>
        <p:spPr>
          <a:xfrm>
            <a:off x="3421371" y="3182078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8012A8-CAA8-4398-B0E9-28A92D323D96}"/>
              </a:ext>
            </a:extLst>
          </p:cNvPr>
          <p:cNvSpPr txBox="1"/>
          <p:nvPr/>
        </p:nvSpPr>
        <p:spPr>
          <a:xfrm>
            <a:off x="1988516" y="2137918"/>
            <a:ext cx="2637272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1~5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숫자키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55E83F-8D7C-4C66-9B99-AEDE7F6F612F}"/>
              </a:ext>
            </a:extLst>
          </p:cNvPr>
          <p:cNvSpPr txBox="1"/>
          <p:nvPr/>
        </p:nvSpPr>
        <p:spPr>
          <a:xfrm>
            <a:off x="3071336" y="4263847"/>
            <a:ext cx="3688051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SPACE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C2356-5434-485E-A9F2-5DA46CBCC198}"/>
              </a:ext>
            </a:extLst>
          </p:cNvPr>
          <p:cNvSpPr txBox="1"/>
          <p:nvPr/>
        </p:nvSpPr>
        <p:spPr>
          <a:xfrm>
            <a:off x="9747151" y="2882567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Click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6C228-8306-43A7-9166-D3D475A12065}"/>
              </a:ext>
            </a:extLst>
          </p:cNvPr>
          <p:cNvSpPr txBox="1"/>
          <p:nvPr/>
        </p:nvSpPr>
        <p:spPr>
          <a:xfrm>
            <a:off x="3255826" y="2651734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1E658-2536-404D-9B00-37B945462C40}"/>
              </a:ext>
            </a:extLst>
          </p:cNvPr>
          <p:cNvSpPr txBox="1"/>
          <p:nvPr/>
        </p:nvSpPr>
        <p:spPr>
          <a:xfrm>
            <a:off x="5874954" y="2651734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5D48BC-5BD3-4CB4-B240-F3D98C3791DD}"/>
              </a:ext>
            </a:extLst>
          </p:cNvPr>
          <p:cNvSpPr txBox="1"/>
          <p:nvPr/>
        </p:nvSpPr>
        <p:spPr>
          <a:xfrm>
            <a:off x="1463126" y="3720974"/>
            <a:ext cx="1243337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SHIFT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8D6A3-31D4-49B1-864E-81EE022F6859}"/>
              </a:ext>
            </a:extLst>
          </p:cNvPr>
          <p:cNvSpPr txBox="1"/>
          <p:nvPr/>
        </p:nvSpPr>
        <p:spPr>
          <a:xfrm>
            <a:off x="1463127" y="4269146"/>
            <a:ext cx="525390" cy="45636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Ctrl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5B003-D9E9-4FF4-A47B-02C8C7375C81}"/>
              </a:ext>
            </a:extLst>
          </p:cNvPr>
          <p:cNvSpPr txBox="1"/>
          <p:nvPr/>
        </p:nvSpPr>
        <p:spPr>
          <a:xfrm>
            <a:off x="9376433" y="17498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사용키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0071C0-1CD2-4668-A57E-1AB1493FBF03}"/>
              </a:ext>
            </a:extLst>
          </p:cNvPr>
          <p:cNvSpPr txBox="1"/>
          <p:nvPr/>
        </p:nvSpPr>
        <p:spPr>
          <a:xfrm>
            <a:off x="2547940" y="174985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아이템 선택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DF7A90-F81D-45E2-B1B2-CEEF64F310F3}"/>
              </a:ext>
            </a:extLst>
          </p:cNvPr>
          <p:cNvSpPr txBox="1"/>
          <p:nvPr/>
        </p:nvSpPr>
        <p:spPr>
          <a:xfrm>
            <a:off x="5539155" y="22497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인벤토리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3A9F4-EFB1-443D-BE1D-8FD1FC5E669C}"/>
              </a:ext>
            </a:extLst>
          </p:cNvPr>
          <p:cNvSpPr txBox="1"/>
          <p:nvPr/>
        </p:nvSpPr>
        <p:spPr>
          <a:xfrm>
            <a:off x="4255749" y="17498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상호작용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8E94E-9A55-4405-AD75-1C0CEE647237}"/>
              </a:ext>
            </a:extLst>
          </p:cNvPr>
          <p:cNvSpPr txBox="1"/>
          <p:nvPr/>
        </p:nvSpPr>
        <p:spPr>
          <a:xfrm>
            <a:off x="795343" y="26814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이동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D3EF66-D68D-46FA-B03A-7876EF4BC159}"/>
              </a:ext>
            </a:extLst>
          </p:cNvPr>
          <p:cNvSpPr txBox="1"/>
          <p:nvPr/>
        </p:nvSpPr>
        <p:spPr>
          <a:xfrm>
            <a:off x="562150" y="37671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달리기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C7F5F6-3F0B-45CC-A6CB-2E76EEB7E1BD}"/>
              </a:ext>
            </a:extLst>
          </p:cNvPr>
          <p:cNvSpPr txBox="1"/>
          <p:nvPr/>
        </p:nvSpPr>
        <p:spPr>
          <a:xfrm>
            <a:off x="790730" y="4263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앉기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16DBE-5298-4BE0-8D89-FEA97D527EE5}"/>
              </a:ext>
            </a:extLst>
          </p:cNvPr>
          <p:cNvSpPr txBox="1"/>
          <p:nvPr/>
        </p:nvSpPr>
        <p:spPr>
          <a:xfrm>
            <a:off x="4592195" y="47716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점프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2A72495-5605-45E4-ADE8-73554ED940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3460" y="2165353"/>
            <a:ext cx="972980" cy="733741"/>
          </a:xfrm>
          <a:prstGeom prst="bentConnector3">
            <a:avLst>
              <a:gd name="adj1" fmla="val -38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B1FBB71-E083-4697-A149-A2AFF63D4E8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441674" y="2866117"/>
            <a:ext cx="866811" cy="57130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CED809E-1083-4DFF-BC14-332875E7FA26}"/>
              </a:ext>
            </a:extLst>
          </p:cNvPr>
          <p:cNvCxnSpPr/>
          <p:nvPr/>
        </p:nvCxnSpPr>
        <p:spPr>
          <a:xfrm>
            <a:off x="1463126" y="2866117"/>
            <a:ext cx="112372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0BB81D6-02BE-4360-B9FA-BE749DA2E6B6}"/>
              </a:ext>
            </a:extLst>
          </p:cNvPr>
          <p:cNvCxnSpPr>
            <a:cxnSpLocks/>
          </p:cNvCxnSpPr>
          <p:nvPr/>
        </p:nvCxnSpPr>
        <p:spPr>
          <a:xfrm>
            <a:off x="9815014" y="2176719"/>
            <a:ext cx="0" cy="689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31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7659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0D4D1C-EFD2-4BE1-B4A8-B3C4876B8E9C}"/>
              </a:ext>
            </a:extLst>
          </p:cNvPr>
          <p:cNvSpPr txBox="1"/>
          <p:nvPr/>
        </p:nvSpPr>
        <p:spPr>
          <a:xfrm>
            <a:off x="3183984" y="1918199"/>
            <a:ext cx="58240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노멀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매핑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디퍼드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렌더링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애니메이션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컴퓨트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쉐이더를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애니메이션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파티클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시스템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컴퓨트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쉐이더와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기하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쉐이더를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파티클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35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76597"/>
            <a:ext cx="5843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렌더링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노멀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매핑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조명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FF490A-4EB0-4BA9-98F0-76D08C4CD934}"/>
              </a:ext>
            </a:extLst>
          </p:cNvPr>
          <p:cNvSpPr txBox="1"/>
          <p:nvPr/>
        </p:nvSpPr>
        <p:spPr>
          <a:xfrm>
            <a:off x="1474867" y="1871597"/>
            <a:ext cx="2980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디퓨즈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노말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포지션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빛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반사광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 descr="사진, 대형, 다른, 보기이(가) 표시된 사진&#10;&#10;자동 생성된 설명">
            <a:extLst>
              <a:ext uri="{FF2B5EF4-FFF2-40B4-BE49-F238E27FC236}">
                <a16:creationId xmlns:a16="http://schemas.microsoft.com/office/drawing/2014/main" id="{E30A2450-A726-4BC1-AB08-7314F00A41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2148596"/>
            <a:ext cx="5155645" cy="321034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0D4D1C-EFD2-4BE1-B4A8-B3C4876B8E9C}"/>
              </a:ext>
            </a:extLst>
          </p:cNvPr>
          <p:cNvSpPr txBox="1"/>
          <p:nvPr/>
        </p:nvSpPr>
        <p:spPr>
          <a:xfrm>
            <a:off x="6503432" y="2148596"/>
            <a:ext cx="45320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조명</a:t>
            </a:r>
            <a:r>
              <a:rPr lang="en-US" altLang="ko-KR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(Point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Light,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Dir Light)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텍스쳐의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노멀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맵과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조명을 이용하여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노멀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매핑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다양한 그래픽스 효과 구현 및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최적화를 위해 </a:t>
            </a:r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디퍼드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렌더링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개의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텍스쳐를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이용하여 최종 렌더링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8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76597"/>
            <a:ext cx="4560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및 애니메이션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98B0DDF-2E4C-409B-AF24-276292F2B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33" y="1830300"/>
            <a:ext cx="4223631" cy="262999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DFF490A-4EB0-4BA9-98F0-76D08C4CD934}"/>
              </a:ext>
            </a:extLst>
          </p:cNvPr>
          <p:cNvSpPr txBox="1"/>
          <p:nvPr/>
        </p:nvSpPr>
        <p:spPr>
          <a:xfrm>
            <a:off x="1425666" y="4464023"/>
            <a:ext cx="467033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기본적인 움직임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상태창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퀵슬릇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 정면 모습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인벤토리 기초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모델링은 정면이 좌측으로 되어있음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플레이어 모델은 오류 발생으로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3ds max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작업중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 descr="소, 물, 서있는, 보는이(가) 표시된 사진&#10;&#10;자동 생성된 설명">
            <a:extLst>
              <a:ext uri="{FF2B5EF4-FFF2-40B4-BE49-F238E27FC236}">
                <a16:creationId xmlns:a16="http://schemas.microsoft.com/office/drawing/2014/main" id="{5AAE374C-ACA8-482B-9C89-A3765066B4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8" y="1830300"/>
            <a:ext cx="4223631" cy="2629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631BE1-DD10-44A9-9F49-CBADF9A2028D}"/>
              </a:ext>
            </a:extLst>
          </p:cNvPr>
          <p:cNvSpPr txBox="1"/>
          <p:nvPr/>
        </p:nvSpPr>
        <p:spPr>
          <a:xfrm>
            <a:off x="6472538" y="4460292"/>
            <a:ext cx="383310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유니티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에셋을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구매하여 사용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파일의 크기가 큰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FBX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자체 포맷으로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저장하는 기능을 구현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로딩 시간 단축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컴퓨트</a:t>
            </a:r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쉐이더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애니메이션을 계산하여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프레임 확보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47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76597"/>
            <a:ext cx="423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비트맵 폰트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충돌검사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FF490A-4EB0-4BA9-98F0-76D08C4CD934}"/>
              </a:ext>
            </a:extLst>
          </p:cNvPr>
          <p:cNvSpPr txBox="1"/>
          <p:nvPr/>
        </p:nvSpPr>
        <p:spPr>
          <a:xfrm>
            <a:off x="1425666" y="4519013"/>
            <a:ext cx="46703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비트맵 폰트 사용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쉐이더에서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샘플링을 사용하여 폰트를 렌더링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장면에서의 로그인 기능 및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장면에서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퀵슬릇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번호에 사용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933A9536-15A3-48EB-9395-424DD3B29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93" y="1600681"/>
            <a:ext cx="4560864" cy="2839983"/>
          </a:xfrm>
          <a:prstGeom prst="rect">
            <a:avLst/>
          </a:prstGeom>
        </p:spPr>
      </p:pic>
      <p:pic>
        <p:nvPicPr>
          <p:cNvPr id="10" name="그림 9" descr="스크린샷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30064798-A6B3-4F3F-8F83-CF083FFB7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7" t="33953" r="42718" b="25722"/>
          <a:stretch/>
        </p:blipFill>
        <p:spPr>
          <a:xfrm>
            <a:off x="6239715" y="1600681"/>
            <a:ext cx="3392557" cy="2765427"/>
          </a:xfrm>
          <a:prstGeom prst="rect">
            <a:avLst/>
          </a:prstGeom>
        </p:spPr>
      </p:pic>
      <p:pic>
        <p:nvPicPr>
          <p:cNvPr id="8" name="그림 7" descr="스크린샷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A3AB6E08-6791-4481-955B-DA23C6FCF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8" t="13282" r="43153" b="57604"/>
          <a:stretch/>
        </p:blipFill>
        <p:spPr>
          <a:xfrm rot="1676359">
            <a:off x="8360557" y="1426419"/>
            <a:ext cx="2196133" cy="1355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CBFC1F-1E29-4A0D-A60B-B20BD6DD8D03}"/>
              </a:ext>
            </a:extLst>
          </p:cNvPr>
          <p:cNvSpPr txBox="1"/>
          <p:nvPr/>
        </p:nvSpPr>
        <p:spPr>
          <a:xfrm>
            <a:off x="6173879" y="4584282"/>
            <a:ext cx="4670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3D Collision Box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충돌체크 구현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평면의 표면 벡터를 이용해서 육면체 충돌 계산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79605-FD2D-4079-8030-3F93AE366580}"/>
              </a:ext>
            </a:extLst>
          </p:cNvPr>
          <p:cNvSpPr txBox="1"/>
          <p:nvPr/>
        </p:nvSpPr>
        <p:spPr>
          <a:xfrm>
            <a:off x="9586407" y="3362470"/>
            <a:ext cx="10070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j-ea"/>
                <a:ea typeface="+mj-ea"/>
              </a:rPr>
              <a:t>빨간색 </a:t>
            </a:r>
            <a:r>
              <a:rPr lang="en-US" altLang="ko-KR" sz="900" dirty="0">
                <a:latin typeface="+mj-ea"/>
                <a:ea typeface="+mj-ea"/>
              </a:rPr>
              <a:t>: </a:t>
            </a:r>
            <a:r>
              <a:rPr lang="ko-KR" altLang="en-US" sz="900" dirty="0">
                <a:latin typeface="+mj-ea"/>
                <a:ea typeface="+mj-ea"/>
              </a:rPr>
              <a:t>충돌</a:t>
            </a:r>
            <a:endParaRPr lang="en-US" altLang="ko-KR" sz="900" dirty="0">
              <a:latin typeface="+mj-ea"/>
              <a:ea typeface="+mj-ea"/>
            </a:endParaRPr>
          </a:p>
          <a:p>
            <a:endParaRPr lang="en-US" altLang="ko-KR" sz="900" dirty="0">
              <a:latin typeface="+mj-ea"/>
              <a:ea typeface="+mj-ea"/>
            </a:endParaRPr>
          </a:p>
          <a:p>
            <a:r>
              <a:rPr lang="ko-KR" altLang="en-US" sz="900" dirty="0">
                <a:latin typeface="+mj-ea"/>
                <a:ea typeface="+mj-ea"/>
              </a:rPr>
              <a:t>초록색 </a:t>
            </a:r>
            <a:r>
              <a:rPr lang="en-US" altLang="ko-KR" sz="900" dirty="0">
                <a:latin typeface="+mj-ea"/>
                <a:ea typeface="+mj-ea"/>
              </a:rPr>
              <a:t>: </a:t>
            </a:r>
            <a:r>
              <a:rPr lang="ko-KR" altLang="en-US" sz="900" dirty="0">
                <a:latin typeface="+mj-ea"/>
                <a:ea typeface="+mj-ea"/>
              </a:rPr>
              <a:t>충돌</a:t>
            </a:r>
            <a:r>
              <a:rPr lang="en-US" altLang="ko-KR" sz="900" dirty="0">
                <a:ea typeface="HY견고딕" panose="02030600000101010101" pitchFamily="18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08257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647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PostEffect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후처리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FF490A-4EB0-4BA9-98F0-76D08C4CD934}"/>
              </a:ext>
            </a:extLst>
          </p:cNvPr>
          <p:cNvSpPr txBox="1"/>
          <p:nvPr/>
        </p:nvSpPr>
        <p:spPr>
          <a:xfrm>
            <a:off x="1347787" y="4691062"/>
            <a:ext cx="353334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컴퓨트</a:t>
            </a:r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쉐이더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파티클의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위치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속도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계산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정점 하나를 사용하여 </a:t>
            </a:r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기하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쉐이더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사각형으로 확장하여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파티클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렌더링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 descr="사진, 건물, 앉아있는, 눈이(가) 표시된 사진&#10;&#10;자동 생성된 설명">
            <a:extLst>
              <a:ext uri="{FF2B5EF4-FFF2-40B4-BE49-F238E27FC236}">
                <a16:creationId xmlns:a16="http://schemas.microsoft.com/office/drawing/2014/main" id="{7E2422EE-8F71-42F6-8585-C198BA7137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734122"/>
            <a:ext cx="4539207" cy="2826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ABDDAC-94CC-4CC5-8C41-8C626D3A80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04" y="1743187"/>
            <a:ext cx="4539208" cy="2826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332F3F-289B-4841-9B46-0A4A31570CC3}"/>
              </a:ext>
            </a:extLst>
          </p:cNvPr>
          <p:cNvSpPr txBox="1"/>
          <p:nvPr/>
        </p:nvSpPr>
        <p:spPr>
          <a:xfrm>
            <a:off x="6305004" y="4635120"/>
            <a:ext cx="46698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렌더링 과정에서 </a:t>
            </a:r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후처리 과정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추가하여 왜곡효과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후처리 과정을 통하여 물 구현완료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0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640</Words>
  <Application>Microsoft Office PowerPoint</Application>
  <PresentationFormat>와이드스크린</PresentationFormat>
  <Paragraphs>252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HY견고딕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동규 이</dc:creator>
  <cp:lastModifiedBy>이 동규</cp:lastModifiedBy>
  <cp:revision>122</cp:revision>
  <dcterms:created xsi:type="dcterms:W3CDTF">2019-10-12T13:13:20Z</dcterms:created>
  <dcterms:modified xsi:type="dcterms:W3CDTF">2020-05-07T14:17:53Z</dcterms:modified>
  <cp:version/>
</cp:coreProperties>
</file>